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64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9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9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2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9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6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2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1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8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4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FEBE-D07E-4B9B-94C3-A2FD1C728EA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1341C-4A9B-405C-AA50-81CA6DA40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3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:\Benefits\Sandi\Open Enrollment 2016\smore background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65143" y="198567"/>
            <a:ext cx="2491409" cy="2769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otham Medium" panose="02000603030000020004" pitchFamily="2" charset="0"/>
              </a:rPr>
              <a:t>Look before you spend!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1709" y="609600"/>
            <a:ext cx="3490291" cy="4616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otham Medium" panose="02000603030000020004" pitchFamily="2" charset="0"/>
              </a:rPr>
              <a:t>Comparison of Plan 1-HD &amp; Plan 2 </a:t>
            </a:r>
          </a:p>
          <a:p>
            <a:pPr algn="ctr"/>
            <a:r>
              <a:rPr lang="en-US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otham Medium" panose="02000603030000020004" pitchFamily="2" charset="0"/>
              </a:rPr>
              <a:t>Employee only</a:t>
            </a:r>
          </a:p>
        </p:txBody>
      </p:sp>
      <p:sp>
        <p:nvSpPr>
          <p:cNvPr id="9" name="Oval 8"/>
          <p:cNvSpPr/>
          <p:nvPr/>
        </p:nvSpPr>
        <p:spPr>
          <a:xfrm>
            <a:off x="990600" y="1245770"/>
            <a:ext cx="2590800" cy="914400"/>
          </a:xfrm>
          <a:prstGeom prst="ellipse">
            <a:avLst/>
          </a:prstGeom>
          <a:ln w="38100"/>
          <a:effectLst>
            <a:outerShdw blurRad="50800" dist="38100" dir="5400000" algn="t" rotWithShape="0">
              <a:schemeClr val="tx2">
                <a:lumMod val="40000"/>
                <a:lumOff val="60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Gotham Book" panose="02000603040000020004" pitchFamily="2" charset="0"/>
              </a:rPr>
              <a:t>All you can eat buffet  $24.99</a:t>
            </a:r>
          </a:p>
          <a:p>
            <a:pPr algn="ctr"/>
            <a:r>
              <a:rPr lang="en-US" sz="1050" dirty="0">
                <a:latin typeface="Gotham Book" panose="02000603040000020004" pitchFamily="2" charset="0"/>
              </a:rPr>
              <a:t>Do this once a month for a year</a:t>
            </a:r>
          </a:p>
          <a:p>
            <a:pPr algn="ctr"/>
            <a:r>
              <a:rPr lang="en-US" sz="1050" dirty="0">
                <a:latin typeface="Gotham Book" panose="02000603040000020004" pitchFamily="2" charset="0"/>
              </a:rPr>
              <a:t>Total Cost $299.88</a:t>
            </a:r>
          </a:p>
        </p:txBody>
      </p:sp>
      <p:sp>
        <p:nvSpPr>
          <p:cNvPr id="10" name="Oval 9"/>
          <p:cNvSpPr/>
          <p:nvPr/>
        </p:nvSpPr>
        <p:spPr>
          <a:xfrm>
            <a:off x="3669323" y="1245963"/>
            <a:ext cx="2960077" cy="952500"/>
          </a:xfrm>
          <a:prstGeom prst="ellipse">
            <a:avLst/>
          </a:prstGeom>
          <a:ln w="38100">
            <a:solidFill>
              <a:schemeClr val="accent1"/>
            </a:solidFill>
          </a:ln>
          <a:effectLst>
            <a:outerShdw blurRad="50800" dist="38100" dir="5400000" algn="t" rotWithShape="0">
              <a:schemeClr val="tx2">
                <a:lumMod val="40000"/>
                <a:lumOff val="60000"/>
                <a:alpha val="40000"/>
              </a:scheme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latin typeface="Gotham Book" panose="02000603040000020004" pitchFamily="2" charset="0"/>
              </a:rPr>
              <a:t>Instead, choose a menu item $9.99</a:t>
            </a:r>
          </a:p>
          <a:p>
            <a:pPr algn="ctr"/>
            <a:r>
              <a:rPr lang="en-US" sz="1050" dirty="0">
                <a:latin typeface="Gotham Book" panose="02000603040000020004" pitchFamily="2" charset="0"/>
              </a:rPr>
              <a:t>Do this once a month</a:t>
            </a:r>
          </a:p>
          <a:p>
            <a:pPr algn="ctr"/>
            <a:r>
              <a:rPr lang="en-US" sz="1050" dirty="0">
                <a:latin typeface="Gotham Book" panose="02000603040000020004" pitchFamily="2" charset="0"/>
              </a:rPr>
              <a:t>for a year</a:t>
            </a:r>
          </a:p>
          <a:p>
            <a:pPr algn="ctr"/>
            <a:r>
              <a:rPr lang="en-US" sz="1050" dirty="0">
                <a:latin typeface="Gotham Book" panose="02000603040000020004" pitchFamily="2" charset="0"/>
              </a:rPr>
              <a:t>Total Cost $119.88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45026" y="2362200"/>
            <a:ext cx="4419600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latin typeface="Gotham Book" panose="02000603040000020004" pitchFamily="2" charset="0"/>
              </a:rPr>
              <a:t>Save $180!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What can you do with this extra money?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Eat out more often? 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Buy groceries?  glasses?  shoes?  </a:t>
            </a:r>
            <a:r>
              <a:rPr lang="en-US" sz="1000">
                <a:latin typeface="Gotham Book" panose="02000603040000020004" pitchFamily="2" charset="0"/>
              </a:rPr>
              <a:t>clothes</a:t>
            </a:r>
            <a:r>
              <a:rPr lang="en-US" sz="1000" dirty="0">
                <a:latin typeface="Gotham Book" panose="02000603040000020004" pitchFamily="2" charset="0"/>
              </a:rPr>
              <a:t>?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Put into a savings account?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11215" y="3364521"/>
            <a:ext cx="44196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  <a:latin typeface="Gotham Medium" panose="02000603030000020004" pitchFamily="2" charset="0"/>
              </a:rPr>
              <a:t>WHAT CHOICE WOULD YOU MAKE?</a:t>
            </a:r>
          </a:p>
        </p:txBody>
      </p:sp>
      <p:sp>
        <p:nvSpPr>
          <p:cNvPr id="14" name="Oval 13"/>
          <p:cNvSpPr/>
          <p:nvPr/>
        </p:nvSpPr>
        <p:spPr>
          <a:xfrm>
            <a:off x="1219199" y="3810001"/>
            <a:ext cx="2677365" cy="1752599"/>
          </a:xfrm>
          <a:prstGeom prst="ellips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err="1">
                <a:solidFill>
                  <a:schemeClr val="tx1"/>
                </a:solidFill>
                <a:latin typeface="Gotham Book" panose="02000603040000020004" pitchFamily="2" charset="0"/>
              </a:rPr>
              <a:t>ActiveCare</a:t>
            </a:r>
            <a:r>
              <a:rPr lang="en-US" sz="900" b="1" dirty="0">
                <a:solidFill>
                  <a:schemeClr val="tx1"/>
                </a:solidFill>
                <a:latin typeface="Gotham Book" panose="02000603040000020004" pitchFamily="2" charset="0"/>
              </a:rPr>
              <a:t> Plan 2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Gotham Book" panose="02000603040000020004" pitchFamily="2" charset="0"/>
              </a:rPr>
              <a:t>$356 per month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Gotham Book" panose="02000603040000020004" pitchFamily="2" charset="0"/>
              </a:rPr>
              <a:t>Premium for a year - $4272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Gotham Book" panose="02000603040000020004" pitchFamily="2" charset="0"/>
              </a:rPr>
              <a:t>3 doctor visits @$30 = $90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Gotham Book" panose="02000603040000020004" pitchFamily="2" charset="0"/>
              </a:rPr>
              <a:t>1 specialist visit @ $50 = $50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Gotham Book" panose="02000603040000020004" pitchFamily="2" charset="0"/>
              </a:rPr>
              <a:t>90 day prescription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Gotham Book" panose="02000603040000020004" pitchFamily="2" charset="0"/>
              </a:rPr>
              <a:t>4 times = $420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Gotham Book" panose="02000603040000020004" pitchFamily="2" charset="0"/>
              </a:rPr>
              <a:t>Total Cost $4,832</a:t>
            </a:r>
          </a:p>
        </p:txBody>
      </p:sp>
      <p:sp>
        <p:nvSpPr>
          <p:cNvPr id="15" name="Oval 14"/>
          <p:cNvSpPr/>
          <p:nvPr/>
        </p:nvSpPr>
        <p:spPr>
          <a:xfrm>
            <a:off x="3941883" y="3810002"/>
            <a:ext cx="2684586" cy="1752598"/>
          </a:xfrm>
          <a:prstGeom prst="ellips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Gotham Book" panose="02000603040000020004" pitchFamily="2" charset="0"/>
              </a:rPr>
              <a:t>Instead, choose</a:t>
            </a:r>
          </a:p>
          <a:p>
            <a:pPr algn="ctr"/>
            <a:r>
              <a:rPr lang="en-US" sz="900" b="1" dirty="0" err="1">
                <a:latin typeface="Gotham Book" panose="02000603040000020004" pitchFamily="2" charset="0"/>
              </a:rPr>
              <a:t>ActiveCare</a:t>
            </a:r>
            <a:r>
              <a:rPr lang="en-US" sz="900" b="1" dirty="0">
                <a:latin typeface="Gotham Book" panose="02000603040000020004" pitchFamily="2" charset="0"/>
              </a:rPr>
              <a:t> Plan 1- HD </a:t>
            </a:r>
          </a:p>
          <a:p>
            <a:pPr algn="ctr"/>
            <a:r>
              <a:rPr lang="en-US" sz="900" b="1" dirty="0">
                <a:latin typeface="Gotham Book" panose="02000603040000020004" pitchFamily="2" charset="0"/>
              </a:rPr>
              <a:t> </a:t>
            </a:r>
            <a:r>
              <a:rPr lang="en-US" sz="900" dirty="0">
                <a:latin typeface="Gotham Book" panose="02000603040000020004" pitchFamily="2" charset="0"/>
              </a:rPr>
              <a:t>$25 per month</a:t>
            </a:r>
          </a:p>
          <a:p>
            <a:pPr algn="ctr"/>
            <a:r>
              <a:rPr lang="en-US" sz="900" dirty="0">
                <a:latin typeface="Gotham Book" panose="02000603040000020004" pitchFamily="2" charset="0"/>
              </a:rPr>
              <a:t>Premium for a year - $300</a:t>
            </a:r>
          </a:p>
          <a:p>
            <a:pPr algn="ctr"/>
            <a:r>
              <a:rPr lang="en-US" sz="900" dirty="0">
                <a:latin typeface="Gotham Book" panose="02000603040000020004" pitchFamily="2" charset="0"/>
              </a:rPr>
              <a:t>3 doctor visits @ $90 = $270*</a:t>
            </a:r>
          </a:p>
          <a:p>
            <a:pPr algn="ctr"/>
            <a:r>
              <a:rPr lang="en-US" sz="900" dirty="0">
                <a:latin typeface="Gotham Book" panose="02000603040000020004" pitchFamily="2" charset="0"/>
              </a:rPr>
              <a:t>1 specialist visit @ $110 = $110</a:t>
            </a:r>
          </a:p>
          <a:p>
            <a:pPr algn="ctr"/>
            <a:r>
              <a:rPr lang="en-US" sz="900" dirty="0">
                <a:latin typeface="Gotham Book" panose="02000603040000020004" pitchFamily="2" charset="0"/>
              </a:rPr>
              <a:t>90 day prescription</a:t>
            </a:r>
          </a:p>
          <a:p>
            <a:pPr algn="ctr"/>
            <a:r>
              <a:rPr lang="en-US" sz="900" dirty="0">
                <a:latin typeface="Gotham Book" panose="02000603040000020004" pitchFamily="2" charset="0"/>
              </a:rPr>
              <a:t>4 times =  $600</a:t>
            </a:r>
          </a:p>
          <a:p>
            <a:pPr algn="ctr"/>
            <a:r>
              <a:rPr lang="en-US" sz="900" b="1" dirty="0">
                <a:latin typeface="Gotham Book" panose="02000603040000020004" pitchFamily="2" charset="0"/>
              </a:rPr>
              <a:t>Total Cost $1280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26380" y="5715000"/>
            <a:ext cx="4372708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Gotham Book" panose="02000603040000020004" pitchFamily="2" charset="0"/>
              </a:rPr>
              <a:t>Save $3,552!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Gotham Book" panose="02000603040000020004" pitchFamily="2" charset="0"/>
              </a:rPr>
              <a:t>What can you do with this extra money?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Gotham Book" panose="02000603040000020004" pitchFamily="2" charset="0"/>
              </a:rPr>
              <a:t>Pay for your ENTIRE deductible?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Gotham Book" panose="02000603040000020004" pitchFamily="2" charset="0"/>
              </a:rPr>
              <a:t>Put money in an FSA or HSA?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Gotham Book" panose="02000603040000020004" pitchFamily="2" charset="0"/>
              </a:rPr>
              <a:t>Put money into a savings account?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Gotham Book" panose="02000603040000020004" pitchFamily="2" charset="0"/>
              </a:rPr>
              <a:t>Go out to eat and choose a menu item?</a:t>
            </a:r>
          </a:p>
        </p:txBody>
      </p:sp>
      <p:sp>
        <p:nvSpPr>
          <p:cNvPr id="17" name="Oval 16"/>
          <p:cNvSpPr/>
          <p:nvPr/>
        </p:nvSpPr>
        <p:spPr>
          <a:xfrm>
            <a:off x="2476969" y="7467600"/>
            <a:ext cx="3787657" cy="838200"/>
          </a:xfrm>
          <a:prstGeom prst="ellips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Gotham Book" panose="02000603040000020004" pitchFamily="2" charset="0"/>
              </a:rPr>
              <a:t>WORST</a:t>
            </a:r>
            <a:r>
              <a:rPr lang="en-US" sz="1000" dirty="0">
                <a:latin typeface="Gotham Book" panose="02000603040000020004" pitchFamily="2" charset="0"/>
              </a:rPr>
              <a:t> case scenario 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premium + out of pocket max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Plan 1-HD - $6,850</a:t>
            </a:r>
          </a:p>
          <a:p>
            <a:pPr algn="ctr"/>
            <a:r>
              <a:rPr lang="en-US" sz="1000" dirty="0">
                <a:latin typeface="Gotham Book" panose="02000603040000020004" pitchFamily="2" charset="0"/>
              </a:rPr>
              <a:t>Plan 2 - </a:t>
            </a:r>
            <a:r>
              <a:rPr lang="en-US" sz="1000">
                <a:latin typeface="Gotham Book" panose="02000603040000020004" pitchFamily="2" charset="0"/>
              </a:rPr>
              <a:t>$11,422</a:t>
            </a:r>
            <a:endParaRPr lang="en-US" sz="1000" dirty="0">
              <a:latin typeface="Gotham Book" panose="02000603040000020004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28800" y="8382000"/>
            <a:ext cx="48006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Gotham Book" panose="02000603040000020004" pitchFamily="2" charset="0"/>
              </a:rPr>
              <a:t>*</a:t>
            </a:r>
            <a:r>
              <a:rPr lang="en-US" sz="800" dirty="0" err="1">
                <a:latin typeface="Gotham Book" panose="02000603040000020004" pitchFamily="2" charset="0"/>
              </a:rPr>
              <a:t>ActiveCare</a:t>
            </a:r>
            <a:r>
              <a:rPr lang="en-US" sz="800" dirty="0">
                <a:latin typeface="Gotham Book" panose="02000603040000020004" pitchFamily="2" charset="0"/>
              </a:rPr>
              <a:t> Plan 1-HD – estimates – actual prices will vary,</a:t>
            </a:r>
          </a:p>
          <a:p>
            <a:pPr algn="ctr"/>
            <a:r>
              <a:rPr lang="en-US" sz="800" dirty="0">
                <a:latin typeface="Gotham Book" panose="02000603040000020004" pitchFamily="2" charset="0"/>
              </a:rPr>
              <a:t>but will be the Aetna network price</a:t>
            </a:r>
          </a:p>
          <a:p>
            <a:pPr algn="ctr"/>
            <a:r>
              <a:rPr lang="en-US" sz="800" dirty="0">
                <a:latin typeface="Gotham Book" panose="02000603040000020004" pitchFamily="2" charset="0"/>
              </a:rPr>
              <a:t>Both plans utilize the same provider network</a:t>
            </a:r>
          </a:p>
          <a:p>
            <a:pPr algn="ctr"/>
            <a:r>
              <a:rPr lang="en-US" sz="800" dirty="0">
                <a:latin typeface="Gotham Book" panose="02000603040000020004" pitchFamily="2" charset="0"/>
              </a:rPr>
              <a:t>Preventive care covered at 100% on both plans</a:t>
            </a:r>
          </a:p>
          <a:p>
            <a:pPr algn="ctr"/>
            <a:r>
              <a:rPr lang="en-US" sz="800" dirty="0">
                <a:latin typeface="Gotham Book" panose="02000603040000020004" pitchFamily="2" charset="0"/>
              </a:rPr>
              <a:t>Similar savings on other tiers of coverage (employee + children, employee + spouse, </a:t>
            </a:r>
            <a:r>
              <a:rPr lang="en-US" sz="800" dirty="0" err="1">
                <a:latin typeface="Gotham Book" panose="02000603040000020004" pitchFamily="2" charset="0"/>
              </a:rPr>
              <a:t>etc</a:t>
            </a:r>
            <a:r>
              <a:rPr lang="en-US" sz="800" dirty="0">
                <a:latin typeface="Gotham Book" panose="02000603040000020004" pitchFamily="2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6380" y="7076383"/>
            <a:ext cx="4503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Gotham Medium" panose="02000603030000020004" pitchFamily="2" charset="0"/>
              </a:rPr>
              <a:t>CHOOSE TRS-ACTIVECARE PLAN 1-HD TO SAVE MONEY</a:t>
            </a:r>
          </a:p>
        </p:txBody>
      </p:sp>
    </p:spTree>
    <p:extLst>
      <p:ext uri="{BB962C8B-B14F-4D97-AF65-F5344CB8AC3E}">
        <p14:creationId xmlns:p14="http://schemas.microsoft.com/office/powerpoint/2010/main" val="277798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308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Gotham Book</vt:lpstr>
      <vt:lpstr>Gotham Medium</vt:lpstr>
      <vt:lpstr>Office Theme</vt:lpstr>
      <vt:lpstr>PowerPoint Presentation</vt:lpstr>
    </vt:vector>
  </TitlesOfParts>
  <Company>Lewisville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Nadwodny, Denise</dc:creator>
  <cp:lastModifiedBy>Nadwodny, Denise</cp:lastModifiedBy>
  <cp:revision>18</cp:revision>
  <cp:lastPrinted>2016-07-07T13:25:28Z</cp:lastPrinted>
  <dcterms:created xsi:type="dcterms:W3CDTF">2016-07-06T16:26:26Z</dcterms:created>
  <dcterms:modified xsi:type="dcterms:W3CDTF">2017-06-19T20:30:47Z</dcterms:modified>
</cp:coreProperties>
</file>